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23"/>
  </p:notesMasterIdLst>
  <p:handoutMasterIdLst>
    <p:handoutMasterId r:id="rId24"/>
  </p:handoutMasterIdLst>
  <p:sldIdLst>
    <p:sldId id="256" r:id="rId2"/>
    <p:sldId id="374" r:id="rId3"/>
    <p:sldId id="375" r:id="rId4"/>
    <p:sldId id="376" r:id="rId5"/>
    <p:sldId id="377" r:id="rId6"/>
    <p:sldId id="378" r:id="rId7"/>
    <p:sldId id="379" r:id="rId8"/>
    <p:sldId id="380" r:id="rId9"/>
    <p:sldId id="381" r:id="rId10"/>
    <p:sldId id="382" r:id="rId11"/>
    <p:sldId id="383" r:id="rId12"/>
    <p:sldId id="384" r:id="rId13"/>
    <p:sldId id="385" r:id="rId14"/>
    <p:sldId id="386" r:id="rId15"/>
    <p:sldId id="387" r:id="rId16"/>
    <p:sldId id="388" r:id="rId17"/>
    <p:sldId id="389" r:id="rId18"/>
    <p:sldId id="390" r:id="rId19"/>
    <p:sldId id="391" r:id="rId20"/>
    <p:sldId id="392" r:id="rId21"/>
    <p:sldId id="373" r:id="rId22"/>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9248" autoAdjust="0"/>
    <p:restoredTop sz="95388" autoAdjust="0"/>
  </p:normalViewPr>
  <p:slideViewPr>
    <p:cSldViewPr snapToGrid="0">
      <p:cViewPr varScale="1">
        <p:scale>
          <a:sx n="78" d="100"/>
          <a:sy n="78" d="100"/>
        </p:scale>
        <p:origin x="-630" y="-96"/>
      </p:cViewPr>
      <p:guideLst>
        <p:guide orient="horz" pos="2160"/>
        <p:guide pos="2880"/>
      </p:guideLst>
    </p:cSldViewPr>
  </p:slideViewPr>
  <p:notesTextViewPr>
    <p:cViewPr>
      <p:scale>
        <a:sx n="100" d="100"/>
        <a:sy n="100" d="100"/>
      </p:scale>
      <p:origin x="0" y="0"/>
    </p:cViewPr>
  </p:notesTextViewPr>
  <p:notesViewPr>
    <p:cSldViewPr snapToGrid="0">
      <p:cViewPr varScale="1">
        <p:scale>
          <a:sx n="67" d="100"/>
          <a:sy n="67" d="100"/>
        </p:scale>
        <p:origin x="-2544" y="-102"/>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A0F04F0-ED99-4A7D-AD7F-22DD5823387D}" type="datetimeFigureOut">
              <a:rPr lang="en-CA" smtClean="0"/>
              <a:t>09/04/2014</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6EDBF7C-66B1-4946-B091-A4A819905A03}" type="slidenum">
              <a:rPr lang="en-CA" smtClean="0"/>
              <a:t>‹#›</a:t>
            </a:fld>
            <a:endParaRPr lang="en-CA"/>
          </a:p>
        </p:txBody>
      </p:sp>
    </p:spTree>
    <p:extLst>
      <p:ext uri="{BB962C8B-B14F-4D97-AF65-F5344CB8AC3E}">
        <p14:creationId xmlns:p14="http://schemas.microsoft.com/office/powerpoint/2010/main" val="415850608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4/9/2014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26719816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67F8787-A6BD-4FD7-B3F1-0751A45F71B7}" type="slidenum">
              <a:rPr lang="en-CA" smtClean="0"/>
              <a:pPr>
                <a:defRPr/>
              </a:pPr>
              <a:t>10</a:t>
            </a:fld>
            <a:endParaRPr lang="en-C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1F8D529-FD5A-4B36-8123-C023A80B6E83}" type="slidenum">
              <a:rPr lang="en-CA" smtClean="0"/>
              <a:pPr>
                <a:defRPr/>
              </a:pPr>
              <a:t>11</a:t>
            </a:fld>
            <a:endParaRPr lang="en-C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3920DE2-189F-476F-9F4B-C55867FB650C}" type="slidenum">
              <a:rPr lang="en-CA" smtClean="0"/>
              <a:pPr>
                <a:defRPr/>
              </a:pPr>
              <a:t>12</a:t>
            </a:fld>
            <a:endParaRPr lang="en-C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14C231B-ADF2-4BE9-A174-64D760CAB46A}" type="slidenum">
              <a:rPr lang="en-CA" smtClean="0"/>
              <a:pPr>
                <a:defRPr/>
              </a:pPr>
              <a:t>13</a:t>
            </a:fld>
            <a:endParaRPr lang="en-CA"/>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C9A49F8-B12F-41FE-954B-5CEE6F3ECC4A}" type="slidenum">
              <a:rPr lang="en-CA" smtClean="0"/>
              <a:pPr>
                <a:defRPr/>
              </a:pPr>
              <a:t>14</a:t>
            </a:fld>
            <a:endParaRPr lang="en-CA"/>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591EB41-8E01-4DE7-B652-AD4D1871AB27}" type="slidenum">
              <a:rPr lang="en-CA" smtClean="0"/>
              <a:pPr>
                <a:defRPr/>
              </a:pPr>
              <a:t>15</a:t>
            </a:fld>
            <a:endParaRPr lang="en-CA"/>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16B4ADE-08CD-43E3-85E5-01726966F247}" type="slidenum">
              <a:rPr lang="en-CA" smtClean="0"/>
              <a:pPr>
                <a:defRPr/>
              </a:pPr>
              <a:t>18</a:t>
            </a:fld>
            <a:endParaRPr lang="en-CA"/>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071A635-BA93-4575-A892-B7DDD8C165FD}" type="slidenum">
              <a:rPr lang="en-CA" smtClean="0"/>
              <a:pPr>
                <a:defRPr/>
              </a:pPr>
              <a:t>19</a:t>
            </a:fld>
            <a:endParaRPr lang="en-CA"/>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200C26C-2054-4CB0-ABBD-E96FA9F4DD22}" type="slidenum">
              <a:rPr lang="en-CA" smtClean="0"/>
              <a:pPr>
                <a:defRPr/>
              </a:pPr>
              <a:t>20</a:t>
            </a:fld>
            <a:endParaRPr lang="en-CA"/>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21</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544BEEE-5C29-40F7-9F64-33A4D709F4A3}" type="slidenum">
              <a:rPr lang="en-CA" smtClean="0"/>
              <a:pPr>
                <a:defRPr/>
              </a:pPr>
              <a:t>2</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82F50028-3018-4868-BF15-32C589E3A7BE}" type="slidenum">
              <a:rPr lang="en-CA" smtClean="0"/>
              <a:pPr>
                <a:defRPr/>
              </a:pPr>
              <a:t>3</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102264FE-2C45-442C-975C-9C984798098F}" type="slidenum">
              <a:rPr lang="en-CA" smtClean="0"/>
              <a:pPr>
                <a:defRPr/>
              </a:pPr>
              <a:t>4</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9F8A1969-EA7D-4071-869D-3CE6FA03CE61}" type="slidenum">
              <a:rPr lang="en-CA" smtClean="0"/>
              <a:pPr>
                <a:defRPr/>
              </a:pPr>
              <a:t>5</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8B71C4F-343F-4F61-849F-7E5FB815FE12}" type="slidenum">
              <a:rPr lang="en-CA" smtClean="0"/>
              <a:pPr>
                <a:defRPr/>
              </a:pPr>
              <a:t>6</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1876C20-2364-43D6-AF5E-F47A8E9FCD91}" type="slidenum">
              <a:rPr lang="en-CA" smtClean="0"/>
              <a:pPr>
                <a:defRPr/>
              </a:pPr>
              <a:t>7</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C27EB7C-2533-4F77-BC5C-EA3E1BF9D1D6}" type="slidenum">
              <a:rPr lang="en-CA" smtClean="0"/>
              <a:pPr>
                <a:defRPr/>
              </a:pPr>
              <a:t>8</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33598863-6C31-45C9-B7DC-387595C58CB9}" type="slidenum">
              <a:rPr lang="en-CA" smtClean="0"/>
              <a:pPr>
                <a:defRPr/>
              </a:pPr>
              <a:t>9</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algn="ctr" fontAlgn="auto">
              <a:spcBef>
                <a:spcPts val="0"/>
              </a:spcBef>
              <a:spcAft>
                <a:spcPts val="0"/>
              </a:spcAft>
              <a:defRPr/>
            </a:pPr>
            <a:r>
              <a:rPr lang="en-US" sz="1600" dirty="0" smtClean="0">
                <a:solidFill>
                  <a:schemeClr val="tx1">
                    <a:lumMod val="50000"/>
                    <a:lumOff val="50000"/>
                  </a:schemeClr>
                </a:solidFill>
                <a:latin typeface="Arial" pitchFamily="34" charset="0"/>
                <a:cs typeface="Arial" pitchFamily="34" charset="0"/>
              </a:rPr>
              <a:t>Single-source shortest path</a:t>
            </a: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CA" dirty="0"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sldNum="0"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558504"/>
            <a:ext cx="7199313" cy="769441"/>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4400" dirty="0" smtClean="0">
                <a:solidFill>
                  <a:schemeClr val="bg1"/>
                </a:solidFill>
                <a:latin typeface="Arial" pitchFamily="34" charset="0"/>
                <a:cs typeface="Arial" pitchFamily="34" charset="0"/>
              </a:rPr>
              <a:t>Single-source shortest path</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6" descr="xv"/>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35375" y="2655888"/>
            <a:ext cx="5368925" cy="402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Rectangle 2"/>
          <p:cNvSpPr>
            <a:spLocks noGrp="1" noChangeArrowheads="1"/>
          </p:cNvSpPr>
          <p:nvPr>
            <p:ph type="title"/>
          </p:nvPr>
        </p:nvSpPr>
        <p:spPr/>
        <p:txBody>
          <a:bodyPr/>
          <a:lstStyle/>
          <a:p>
            <a:r>
              <a:rPr lang="en-US" altLang="en-US" smtClean="0">
                <a:latin typeface="Arial" charset="0"/>
                <a:cs typeface="Arial" charset="0"/>
              </a:rPr>
              <a:t>Applications</a:t>
            </a:r>
          </a:p>
        </p:txBody>
      </p:sp>
      <p:sp>
        <p:nvSpPr>
          <p:cNvPr id="13316"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In software engineering, one obvious problem is finding the shortest route between to points on a map</a:t>
            </a:r>
          </a:p>
          <a:p>
            <a:pPr lvl="1"/>
            <a:r>
              <a:rPr lang="en-US" altLang="en-US" smtClean="0">
                <a:latin typeface="Arial" charset="0"/>
                <a:cs typeface="Arial" charset="0"/>
              </a:rPr>
              <a:t>Shortest path, however, need not refer to distance...</a:t>
            </a:r>
          </a:p>
          <a:p>
            <a:pPr>
              <a:buFontTx/>
              <a:buNone/>
            </a:pPr>
            <a:r>
              <a:rPr lang="en-US" altLang="en-US" smtClean="0">
                <a:latin typeface="Arial" charset="0"/>
                <a:cs typeface="Arial" charset="0"/>
              </a:rPr>
              <a:t/>
            </a:r>
            <a:br>
              <a:rPr lang="en-US" altLang="en-US" smtClean="0">
                <a:latin typeface="Arial" charset="0"/>
                <a:cs typeface="Arial" charset="0"/>
              </a:rPr>
            </a:b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solidFill>
                <a:srgbClr val="969696"/>
              </a:solidFill>
              <a:latin typeface="Arial" charset="0"/>
              <a:cs typeface="Arial" charset="0"/>
            </a:endParaRPr>
          </a:p>
          <a:p>
            <a:pPr>
              <a:buFontTx/>
              <a:buNone/>
            </a:pPr>
            <a:endParaRPr lang="en-US" altLang="en-US" smtClean="0">
              <a:solidFill>
                <a:srgbClr val="969696"/>
              </a:solidFill>
              <a:latin typeface="Arial" charset="0"/>
              <a:cs typeface="Arial" charset="0"/>
            </a:endParaRPr>
          </a:p>
          <a:p>
            <a:pPr>
              <a:buFontTx/>
              <a:buNone/>
            </a:pPr>
            <a:endParaRPr lang="en-US" altLang="en-US" smtClean="0">
              <a:solidFill>
                <a:srgbClr val="969696"/>
              </a:solidFill>
              <a:latin typeface="Arial" charset="0"/>
              <a:cs typeface="Arial" charset="0"/>
            </a:endParaRPr>
          </a:p>
          <a:p>
            <a:pPr>
              <a:buFontTx/>
              <a:buNone/>
            </a:pPr>
            <a:endParaRPr lang="en-US" altLang="en-US" smtClean="0">
              <a:solidFill>
                <a:srgbClr val="969696"/>
              </a:solidFill>
              <a:latin typeface="Arial" charset="0"/>
              <a:cs typeface="Arial" charset="0"/>
            </a:endParaRPr>
          </a:p>
          <a:p>
            <a:pPr>
              <a:buFontTx/>
              <a:buNone/>
            </a:pPr>
            <a:endParaRPr lang="en-US" altLang="en-US" smtClean="0">
              <a:solidFill>
                <a:srgbClr val="969696"/>
              </a:solidFill>
              <a:latin typeface="Arial" charset="0"/>
              <a:cs typeface="Arial" charset="0"/>
            </a:endParaRPr>
          </a:p>
          <a:p>
            <a:pPr>
              <a:buFontTx/>
              <a:buNone/>
            </a:pPr>
            <a:endParaRPr lang="en-US" altLang="en-US" sz="1600" smtClean="0">
              <a:solidFill>
                <a:srgbClr val="969696"/>
              </a:solidFill>
              <a:latin typeface="Arial" charset="0"/>
              <a:cs typeface="Arial" charset="0"/>
            </a:endParaRPr>
          </a:p>
          <a:p>
            <a:pPr>
              <a:buFontTx/>
              <a:buNone/>
            </a:pPr>
            <a:r>
              <a:rPr lang="en-US" altLang="en-US" sz="1600" smtClean="0">
                <a:solidFill>
                  <a:srgbClr val="5F5F5F"/>
                </a:solidFill>
                <a:latin typeface="Arial" charset="0"/>
                <a:cs typeface="Arial" charset="0"/>
              </a:rPr>
              <a:t>http://maps.google.ca/</a:t>
            </a:r>
          </a:p>
        </p:txBody>
      </p:sp>
    </p:spTree>
    <p:extLst>
      <p:ext uri="{BB962C8B-B14F-4D97-AF65-F5344CB8AC3E}">
        <p14:creationId xmlns:p14="http://schemas.microsoft.com/office/powerpoint/2010/main" val="384511135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altLang="en-US" smtClean="0">
                <a:latin typeface="Arial" charset="0"/>
                <a:cs typeface="Arial" charset="0"/>
              </a:rPr>
              <a:t>Applications</a:t>
            </a:r>
          </a:p>
        </p:txBody>
      </p:sp>
      <p:sp>
        <p:nvSpPr>
          <p:cNvPr id="1433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a:t>
            </a:r>
            <a:r>
              <a:rPr lang="en-US" altLang="en-US" i="1" smtClean="0">
                <a:latin typeface="Arial" charset="0"/>
                <a:cs typeface="Arial" charset="0"/>
              </a:rPr>
              <a:t>shortest path</a:t>
            </a:r>
            <a:r>
              <a:rPr lang="en-US" altLang="en-US" smtClean="0">
                <a:latin typeface="Arial" charset="0"/>
                <a:cs typeface="Arial" charset="0"/>
              </a:rPr>
              <a:t> using distance as a metric is obvious, however, a driver may be more interested in minimizing time</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For example, using the 407 may be preferable to using the 401 during rush hour, however, there is an added cost</a:t>
            </a:r>
          </a:p>
        </p:txBody>
      </p:sp>
    </p:spTree>
    <p:extLst>
      <p:ext uri="{BB962C8B-B14F-4D97-AF65-F5344CB8AC3E}">
        <p14:creationId xmlns:p14="http://schemas.microsoft.com/office/powerpoint/2010/main" val="41399881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ltLang="en-US" smtClean="0">
                <a:latin typeface="Arial" charset="0"/>
                <a:cs typeface="Arial" charset="0"/>
              </a:rPr>
              <a:t>Applications</a:t>
            </a:r>
          </a:p>
        </p:txBody>
      </p:sp>
      <p:sp>
        <p:nvSpPr>
          <p:cNvPr id="1536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A company will be interested in minimizing the cost which includes the following factors:</a:t>
            </a:r>
          </a:p>
          <a:p>
            <a:pPr lvl="1"/>
            <a:r>
              <a:rPr lang="en-US" altLang="en-US" smtClean="0">
                <a:latin typeface="Arial" charset="0"/>
                <a:cs typeface="Arial" charset="0"/>
              </a:rPr>
              <a:t>salary of the truck driver (overtime?)</a:t>
            </a:r>
          </a:p>
          <a:p>
            <a:pPr lvl="1"/>
            <a:r>
              <a:rPr lang="en-US" altLang="en-US" smtClean="0">
                <a:latin typeface="Arial" charset="0"/>
                <a:cs typeface="Arial" charset="0"/>
              </a:rPr>
              <a:t>possible tolls and administrative costs</a:t>
            </a:r>
          </a:p>
          <a:p>
            <a:pPr lvl="1"/>
            <a:r>
              <a:rPr lang="en-US" altLang="en-US" smtClean="0">
                <a:latin typeface="Arial" charset="0"/>
                <a:cs typeface="Arial" charset="0"/>
              </a:rPr>
              <a:t>bonuses for being early</a:t>
            </a:r>
          </a:p>
          <a:p>
            <a:pPr lvl="1"/>
            <a:r>
              <a:rPr lang="en-US" altLang="en-US" smtClean="0">
                <a:latin typeface="Arial" charset="0"/>
                <a:cs typeface="Arial" charset="0"/>
              </a:rPr>
              <a:t>penalties for being late</a:t>
            </a:r>
          </a:p>
          <a:p>
            <a:pPr lvl="1"/>
            <a:r>
              <a:rPr lang="en-US" altLang="en-US" smtClean="0">
                <a:latin typeface="Arial" charset="0"/>
                <a:cs typeface="Arial" charset="0"/>
              </a:rPr>
              <a:t>cost of fuel</a:t>
            </a:r>
          </a:p>
        </p:txBody>
      </p:sp>
    </p:spTree>
    <p:extLst>
      <p:ext uri="{BB962C8B-B14F-4D97-AF65-F5344CB8AC3E}">
        <p14:creationId xmlns:p14="http://schemas.microsoft.com/office/powerpoint/2010/main" val="42096062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altLang="en-US" smtClean="0">
                <a:latin typeface="Arial" charset="0"/>
                <a:cs typeface="Arial" charset="0"/>
              </a:rPr>
              <a:t>Applications</a:t>
            </a:r>
          </a:p>
        </p:txBody>
      </p:sp>
      <p:sp>
        <p:nvSpPr>
          <p:cNvPr id="1638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Very quickly, the definition of the </a:t>
            </a:r>
            <a:r>
              <a:rPr lang="en-US" altLang="en-US" i="1" smtClean="0">
                <a:latin typeface="Arial" charset="0"/>
                <a:cs typeface="Arial" charset="0"/>
              </a:rPr>
              <a:t>shortest path</a:t>
            </a:r>
            <a:r>
              <a:rPr lang="en-US" altLang="en-US" smtClean="0">
                <a:latin typeface="Arial" charset="0"/>
                <a:cs typeface="Arial" charset="0"/>
              </a:rPr>
              <a:t> becomes time-dependant:</a:t>
            </a:r>
          </a:p>
          <a:p>
            <a:pPr lvl="1"/>
            <a:r>
              <a:rPr lang="en-US" altLang="en-US" smtClean="0">
                <a:latin typeface="Arial" charset="0"/>
                <a:cs typeface="Arial" charset="0"/>
              </a:rPr>
              <a:t>rush hour</a:t>
            </a:r>
          </a:p>
          <a:p>
            <a:pPr lvl="1"/>
            <a:r>
              <a:rPr lang="en-US" altLang="en-US" smtClean="0">
                <a:latin typeface="Arial" charset="0"/>
                <a:cs typeface="Arial" charset="0"/>
              </a:rPr>
              <a:t>long weekends</a:t>
            </a:r>
          </a:p>
          <a:p>
            <a:pPr>
              <a:buFontTx/>
              <a:buNone/>
            </a:pPr>
            <a:r>
              <a:rPr lang="en-US" altLang="en-US" smtClean="0">
                <a:latin typeface="Arial" charset="0"/>
                <a:cs typeface="Arial" charset="0"/>
              </a:rPr>
              <a:t>	and situation dependant:</a:t>
            </a:r>
          </a:p>
          <a:p>
            <a:pPr lvl="1"/>
            <a:r>
              <a:rPr lang="en-US" altLang="en-US" smtClean="0">
                <a:latin typeface="Arial" charset="0"/>
                <a:cs typeface="Arial" charset="0"/>
              </a:rPr>
              <a:t>scheduled events (</a:t>
            </a:r>
            <a:r>
              <a:rPr lang="en-US" altLang="en-US" i="1" smtClean="0">
                <a:latin typeface="Arial" charset="0"/>
                <a:cs typeface="Arial" charset="0"/>
              </a:rPr>
              <a:t>e</a:t>
            </a:r>
            <a:r>
              <a:rPr lang="en-US" altLang="en-US" smtClean="0">
                <a:latin typeface="Arial" charset="0"/>
                <a:cs typeface="Arial" charset="0"/>
              </a:rPr>
              <a:t>.</a:t>
            </a:r>
            <a:r>
              <a:rPr lang="en-US" altLang="en-US" i="1" smtClean="0">
                <a:latin typeface="Arial" charset="0"/>
                <a:cs typeface="Arial" charset="0"/>
              </a:rPr>
              <a:t>g</a:t>
            </a:r>
            <a:r>
              <a:rPr lang="en-US" altLang="en-US" smtClean="0">
                <a:latin typeface="Arial" charset="0"/>
                <a:cs typeface="Arial" charset="0"/>
              </a:rPr>
              <a:t>., road construction)</a:t>
            </a:r>
          </a:p>
          <a:p>
            <a:pPr lvl="1"/>
            <a:r>
              <a:rPr lang="en-US" altLang="en-US" smtClean="0">
                <a:latin typeface="Arial" charset="0"/>
                <a:cs typeface="Arial" charset="0"/>
              </a:rPr>
              <a:t>unscheduled events (</a:t>
            </a:r>
            <a:r>
              <a:rPr lang="en-US" altLang="en-US" i="1" smtClean="0">
                <a:latin typeface="Arial" charset="0"/>
                <a:cs typeface="Arial" charset="0"/>
              </a:rPr>
              <a:t>e</a:t>
            </a:r>
            <a:r>
              <a:rPr lang="en-US" altLang="en-US" smtClean="0">
                <a:latin typeface="Arial" charset="0"/>
                <a:cs typeface="Arial" charset="0"/>
              </a:rPr>
              <a:t>.</a:t>
            </a:r>
            <a:r>
              <a:rPr lang="en-US" altLang="en-US" i="1" smtClean="0">
                <a:latin typeface="Arial" charset="0"/>
                <a:cs typeface="Arial" charset="0"/>
              </a:rPr>
              <a:t>g</a:t>
            </a:r>
            <a:r>
              <a:rPr lang="en-US" altLang="en-US" smtClean="0">
                <a:latin typeface="Arial" charset="0"/>
                <a:cs typeface="Arial" charset="0"/>
              </a:rPr>
              <a:t>., accidents)</a:t>
            </a:r>
          </a:p>
        </p:txBody>
      </p:sp>
    </p:spTree>
    <p:extLst>
      <p:ext uri="{BB962C8B-B14F-4D97-AF65-F5344CB8AC3E}">
        <p14:creationId xmlns:p14="http://schemas.microsoft.com/office/powerpoint/2010/main" val="273773401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6387">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387">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38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altLang="en-US" smtClean="0">
                <a:latin typeface="Arial" charset="0"/>
                <a:cs typeface="Arial" charset="0"/>
              </a:rPr>
              <a:t>Shortest Path</a:t>
            </a:r>
          </a:p>
        </p:txBody>
      </p:sp>
      <p:sp>
        <p:nvSpPr>
          <p:cNvPr id="1741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goal of this algorithm will be to find the shortest path and its length</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We will make the assumption that the weights on all edges is a positive number</a:t>
            </a:r>
          </a:p>
          <a:p>
            <a:pPr lvl="1"/>
            <a:r>
              <a:rPr lang="en-US" altLang="en-US" smtClean="0">
                <a:latin typeface="Arial" charset="0"/>
                <a:cs typeface="Arial" charset="0"/>
              </a:rPr>
              <a:t>Clearly, if we have negative vertices, it may be possible to end up in a cycle whereby each pass through the cycle decreases the total </a:t>
            </a:r>
            <a:r>
              <a:rPr lang="en-US" altLang="en-US" i="1" smtClean="0">
                <a:latin typeface="Arial" charset="0"/>
                <a:cs typeface="Arial" charset="0"/>
              </a:rPr>
              <a:t>length</a:t>
            </a:r>
          </a:p>
          <a:p>
            <a:pPr lvl="1"/>
            <a:r>
              <a:rPr lang="en-US" altLang="en-US" smtClean="0">
                <a:latin typeface="Arial" charset="0"/>
                <a:cs typeface="Arial" charset="0"/>
              </a:rPr>
              <a:t>Thus, a shortest length would be undefined for such a graph</a:t>
            </a:r>
          </a:p>
          <a:p>
            <a:pPr lvl="1"/>
            <a:r>
              <a:rPr lang="en-US" altLang="en-US" smtClean="0">
                <a:latin typeface="Arial" charset="0"/>
                <a:cs typeface="Arial" charset="0"/>
              </a:rPr>
              <a:t>Consider the shortest path</a:t>
            </a:r>
            <a:br>
              <a:rPr lang="en-US" altLang="en-US" smtClean="0">
                <a:latin typeface="Arial" charset="0"/>
                <a:cs typeface="Arial" charset="0"/>
              </a:rPr>
            </a:br>
            <a:r>
              <a:rPr lang="en-US" altLang="en-US" smtClean="0">
                <a:latin typeface="Arial" charset="0"/>
                <a:cs typeface="Arial" charset="0"/>
              </a:rPr>
              <a:t>from vertex 1 to 4...</a:t>
            </a:r>
          </a:p>
          <a:p>
            <a:pPr lvl="1">
              <a:buFont typeface="Arial" charset="0"/>
              <a:buNone/>
            </a:pPr>
            <a:endParaRPr lang="en-US" altLang="en-US" smtClean="0">
              <a:latin typeface="Arial" charset="0"/>
              <a:cs typeface="Arial" charset="0"/>
            </a:endParaRPr>
          </a:p>
        </p:txBody>
      </p:sp>
      <p:pic>
        <p:nvPicPr>
          <p:cNvPr id="4" name="Picture 4" descr="sp0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6825" y="4437063"/>
            <a:ext cx="1582738" cy="146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530096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741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411">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411">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741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smtClean="0">
                <a:latin typeface="Arial" charset="0"/>
                <a:cs typeface="Arial" charset="0"/>
              </a:rPr>
              <a:t>Shortest Path</a:t>
            </a:r>
          </a:p>
        </p:txBody>
      </p:sp>
      <p:sp>
        <p:nvSpPr>
          <p:cNvPr id="1843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Consider the following graph</a:t>
            </a:r>
          </a:p>
          <a:p>
            <a:pPr lvl="1"/>
            <a:r>
              <a:rPr lang="en-US" altLang="en-US" smtClean="0">
                <a:latin typeface="Arial" charset="0"/>
                <a:cs typeface="Arial" charset="0"/>
              </a:rPr>
              <a:t>All edges have positive weight</a:t>
            </a:r>
          </a:p>
          <a:p>
            <a:pPr lvl="1"/>
            <a:r>
              <a:rPr lang="en-US" altLang="en-US" smtClean="0">
                <a:latin typeface="Arial" charset="0"/>
                <a:cs typeface="Arial" charset="0"/>
              </a:rPr>
              <a:t>There exists cycles—it is not a DAG</a:t>
            </a:r>
          </a:p>
        </p:txBody>
      </p:sp>
      <p:pic>
        <p:nvPicPr>
          <p:cNvPr id="18436" name="Picture 5" descr="sp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1775" y="3357563"/>
            <a:ext cx="3095625" cy="309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0189810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CA" altLang="en-US" smtClean="0">
                <a:latin typeface="Arial" charset="0"/>
                <a:cs typeface="Arial" charset="0"/>
              </a:rPr>
              <a:t>Algorithms</a:t>
            </a:r>
          </a:p>
        </p:txBody>
      </p:sp>
      <p:sp>
        <p:nvSpPr>
          <p:cNvPr id="19459" name="Content Placeholder 2"/>
          <p:cNvSpPr>
            <a:spLocks noGrp="1"/>
          </p:cNvSpPr>
          <p:nvPr>
            <p:ph idx="1"/>
          </p:nvPr>
        </p:nvSpPr>
        <p:spPr/>
        <p:txBody>
          <a:bodyPr/>
          <a:lstStyle/>
          <a:p>
            <a:pPr marL="361950" indent="-361950">
              <a:buFont typeface="Arial" charset="0"/>
              <a:buNone/>
            </a:pPr>
            <a:r>
              <a:rPr lang="en-CA" altLang="en-US" smtClean="0">
                <a:latin typeface="Arial" charset="0"/>
                <a:cs typeface="Arial" charset="0"/>
              </a:rPr>
              <a:t>	Algorithms for finding the shortest path include:</a:t>
            </a:r>
          </a:p>
          <a:p>
            <a:pPr lvl="1"/>
            <a:r>
              <a:rPr lang="en-CA" altLang="en-US" smtClean="0">
                <a:latin typeface="Arial" charset="0"/>
                <a:cs typeface="Arial" charset="0"/>
              </a:rPr>
              <a:t>Dijkstra’s algorithm</a:t>
            </a:r>
          </a:p>
          <a:p>
            <a:pPr lvl="1"/>
            <a:r>
              <a:rPr lang="en-CA" altLang="en-US" smtClean="0">
                <a:latin typeface="Arial" charset="0"/>
                <a:cs typeface="Arial" charset="0"/>
              </a:rPr>
              <a:t>A* search algorithm</a:t>
            </a:r>
          </a:p>
          <a:p>
            <a:pPr lvl="1"/>
            <a:r>
              <a:rPr lang="en-CA" altLang="en-US" smtClean="0">
                <a:latin typeface="Arial" charset="0"/>
                <a:cs typeface="Arial" charset="0"/>
              </a:rPr>
              <a:t>Bellman-Ford algorithm</a:t>
            </a:r>
          </a:p>
        </p:txBody>
      </p:sp>
    </p:spTree>
    <p:extLst>
      <p:ext uri="{BB962C8B-B14F-4D97-AF65-F5344CB8AC3E}">
        <p14:creationId xmlns:p14="http://schemas.microsoft.com/office/powerpoint/2010/main" val="17036748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CA" altLang="en-US" smtClean="0">
                <a:latin typeface="Arial" charset="0"/>
                <a:cs typeface="Arial" charset="0"/>
              </a:rPr>
              <a:t>Dijkstra’s algorithm</a:t>
            </a:r>
          </a:p>
        </p:txBody>
      </p:sp>
      <p:sp>
        <p:nvSpPr>
          <p:cNvPr id="20483" name="Content Placeholder 2"/>
          <p:cNvSpPr>
            <a:spLocks noGrp="1"/>
          </p:cNvSpPr>
          <p:nvPr>
            <p:ph idx="1"/>
          </p:nvPr>
        </p:nvSpPr>
        <p:spPr/>
        <p:txBody>
          <a:bodyPr/>
          <a:lstStyle/>
          <a:p>
            <a:pPr marL="361950" indent="-361950">
              <a:buFont typeface="Arial" charset="0"/>
              <a:buNone/>
            </a:pPr>
            <a:r>
              <a:rPr lang="en-CA" altLang="en-US" smtClean="0">
                <a:latin typeface="Arial" charset="0"/>
                <a:cs typeface="Arial" charset="0"/>
              </a:rPr>
              <a:t>	Dijkstra’s algorithm works on graphs where the weights on all edges is positive</a:t>
            </a:r>
          </a:p>
          <a:p>
            <a:pPr lvl="1"/>
            <a:r>
              <a:rPr lang="en-CA" altLang="en-US" smtClean="0">
                <a:latin typeface="Arial" charset="0"/>
                <a:cs typeface="Arial" charset="0"/>
              </a:rPr>
              <a:t>The set-up is very similar to Prim’s algorithm</a:t>
            </a:r>
          </a:p>
          <a:p>
            <a:pPr lvl="1"/>
            <a:r>
              <a:rPr lang="en-CA" altLang="en-US" smtClean="0">
                <a:latin typeface="Arial" charset="0"/>
                <a:cs typeface="Arial" charset="0"/>
              </a:rPr>
              <a:t>It requires one small change…</a:t>
            </a:r>
          </a:p>
        </p:txBody>
      </p:sp>
    </p:spTree>
    <p:extLst>
      <p:ext uri="{BB962C8B-B14F-4D97-AF65-F5344CB8AC3E}">
        <p14:creationId xmlns:p14="http://schemas.microsoft.com/office/powerpoint/2010/main" val="40544454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altLang="en-US" smtClean="0">
                <a:latin typeface="Arial" charset="0"/>
                <a:cs typeface="Arial" charset="0"/>
              </a:rPr>
              <a:t>Triangle Inequality</a:t>
            </a:r>
          </a:p>
        </p:txBody>
      </p:sp>
      <p:sp>
        <p:nvSpPr>
          <p:cNvPr id="2150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If the distances satisfy the triangle inequality,</a:t>
            </a:r>
          </a:p>
          <a:p>
            <a:pPr lvl="1"/>
            <a:r>
              <a:rPr lang="en-US" altLang="en-US" smtClean="0">
                <a:latin typeface="Arial" charset="0"/>
                <a:cs typeface="Arial" charset="0"/>
              </a:rPr>
              <a:t>That is, the distance between </a:t>
            </a:r>
            <a:r>
              <a:rPr lang="en-US" altLang="en-US" i="1" smtClean="0">
                <a:latin typeface="Times New Roman" pitchFamily="18" charset="0"/>
                <a:cs typeface="Times New Roman" pitchFamily="18" charset="0"/>
              </a:rPr>
              <a:t>a</a:t>
            </a:r>
            <a:r>
              <a:rPr lang="en-US" altLang="en-US" smtClean="0">
                <a:latin typeface="Arial" charset="0"/>
                <a:cs typeface="Arial" charset="0"/>
              </a:rPr>
              <a:t> and </a:t>
            </a:r>
            <a:r>
              <a:rPr lang="en-US" altLang="en-US" i="1" smtClean="0">
                <a:latin typeface="Times New Roman" pitchFamily="18" charset="0"/>
                <a:cs typeface="Times New Roman" pitchFamily="18" charset="0"/>
              </a:rPr>
              <a:t>b</a:t>
            </a:r>
            <a:r>
              <a:rPr lang="en-US" altLang="en-US" i="1" smtClean="0">
                <a:latin typeface="Arial" charset="0"/>
                <a:cs typeface="Arial" charset="0"/>
              </a:rPr>
              <a:t> </a:t>
            </a:r>
            <a:r>
              <a:rPr lang="en-US" altLang="en-US" smtClean="0">
                <a:latin typeface="Arial" charset="0"/>
                <a:cs typeface="Arial" charset="0"/>
              </a:rPr>
              <a:t>is less than the distance from</a:t>
            </a:r>
            <a:r>
              <a:rPr lang="en-US" altLang="en-US" i="1" smtClean="0">
                <a:latin typeface="Arial" charset="0"/>
                <a:cs typeface="Arial" charset="0"/>
              </a:rPr>
              <a:t> </a:t>
            </a:r>
            <a:r>
              <a:rPr lang="en-US" altLang="en-US" i="1" smtClean="0">
                <a:latin typeface="Times New Roman" pitchFamily="18" charset="0"/>
                <a:cs typeface="Times New Roman" pitchFamily="18" charset="0"/>
              </a:rPr>
              <a:t>a</a:t>
            </a:r>
            <a:r>
              <a:rPr lang="en-US" altLang="en-US" smtClean="0">
                <a:latin typeface="Arial" charset="0"/>
                <a:cs typeface="Arial" charset="0"/>
              </a:rPr>
              <a:t> to </a:t>
            </a:r>
            <a:r>
              <a:rPr lang="en-US" altLang="en-US" i="1" smtClean="0">
                <a:latin typeface="Times New Roman" pitchFamily="18" charset="0"/>
                <a:cs typeface="Times New Roman" pitchFamily="18" charset="0"/>
              </a:rPr>
              <a:t>c</a:t>
            </a:r>
            <a:r>
              <a:rPr lang="en-US" altLang="en-US" smtClean="0">
                <a:latin typeface="Arial" charset="0"/>
                <a:cs typeface="Arial" charset="0"/>
              </a:rPr>
              <a:t> plus the distance from </a:t>
            </a:r>
            <a:r>
              <a:rPr lang="en-US" altLang="en-US" i="1" smtClean="0">
                <a:latin typeface="Times New Roman" pitchFamily="18" charset="0"/>
                <a:cs typeface="Times New Roman" pitchFamily="18" charset="0"/>
              </a:rPr>
              <a:t>c</a:t>
            </a:r>
            <a:r>
              <a:rPr lang="en-US" altLang="en-US" smtClean="0">
                <a:latin typeface="Arial" charset="0"/>
                <a:cs typeface="Arial" charset="0"/>
              </a:rPr>
              <a:t> to </a:t>
            </a:r>
            <a:r>
              <a:rPr lang="en-US" altLang="en-US" i="1" smtClean="0">
                <a:latin typeface="Times New Roman" pitchFamily="18" charset="0"/>
                <a:cs typeface="Times New Roman" pitchFamily="18" charset="0"/>
              </a:rPr>
              <a:t>b</a:t>
            </a:r>
            <a:r>
              <a:rPr lang="en-US" altLang="en-US" smtClean="0">
                <a:latin typeface="Arial" charset="0"/>
                <a:cs typeface="Arial" charset="0"/>
              </a:rPr>
              <a:t>, </a:t>
            </a:r>
          </a:p>
          <a:p>
            <a:pPr>
              <a:buFont typeface="Arial" charset="0"/>
              <a:buNone/>
            </a:pPr>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we can use the A* search which is faster</a:t>
            </a:r>
            <a:br>
              <a:rPr lang="en-US" altLang="en-US" smtClean="0">
                <a:latin typeface="Arial" charset="0"/>
                <a:cs typeface="Arial" charset="0"/>
              </a:rPr>
            </a:br>
            <a:r>
              <a:rPr lang="en-US" altLang="en-US" smtClean="0">
                <a:latin typeface="Arial" charset="0"/>
                <a:cs typeface="Arial" charset="0"/>
              </a:rPr>
              <a:t>than Dijkstra’s algorithm</a:t>
            </a:r>
          </a:p>
          <a:p>
            <a:pPr lvl="1"/>
            <a:r>
              <a:rPr lang="en-US" altLang="en-US" smtClean="0">
                <a:latin typeface="Arial" charset="0"/>
                <a:cs typeface="Arial" charset="0"/>
              </a:rPr>
              <a:t>All Euclidean distances satisfy</a:t>
            </a:r>
            <a:br>
              <a:rPr lang="en-US" altLang="en-US" smtClean="0">
                <a:latin typeface="Arial" charset="0"/>
                <a:cs typeface="Arial" charset="0"/>
              </a:rPr>
            </a:br>
            <a:r>
              <a:rPr lang="en-US" altLang="en-US" smtClean="0">
                <a:latin typeface="Arial" charset="0"/>
                <a:cs typeface="Arial" charset="0"/>
              </a:rPr>
              <a:t>the triangle inequality	</a:t>
            </a:r>
          </a:p>
        </p:txBody>
      </p:sp>
      <p:pic>
        <p:nvPicPr>
          <p:cNvPr id="21508" name="Picture 2" descr="C:\Users\dwharder\Desktop\dis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3575" y="2636838"/>
            <a:ext cx="2555875" cy="1179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84888" y="2565400"/>
            <a:ext cx="2765425"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7092950" y="5661025"/>
            <a:ext cx="1685925" cy="307975"/>
          </a:xfrm>
          <a:prstGeom prst="rect">
            <a:avLst/>
          </a:prstGeom>
        </p:spPr>
        <p:txBody>
          <a:bodyPr wrap="none">
            <a:spAutoFit/>
          </a:bodyPr>
          <a:lstStyle/>
          <a:p>
            <a:pPr>
              <a:defRPr/>
            </a:pPr>
            <a:r>
              <a:rPr lang="en-CA" sz="1400" dirty="0">
                <a:solidFill>
                  <a:schemeClr val="tx1">
                    <a:lumMod val="50000"/>
                    <a:lumOff val="50000"/>
                  </a:schemeClr>
                </a:solidFill>
              </a:rPr>
              <a:t>http://xkcd.com/85/</a:t>
            </a:r>
          </a:p>
        </p:txBody>
      </p:sp>
    </p:spTree>
    <p:extLst>
      <p:ext uri="{BB962C8B-B14F-4D97-AF65-F5344CB8AC3E}">
        <p14:creationId xmlns:p14="http://schemas.microsoft.com/office/powerpoint/2010/main" val="23816511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altLang="en-US" smtClean="0">
                <a:latin typeface="Arial" charset="0"/>
                <a:cs typeface="Arial" charset="0"/>
              </a:rPr>
              <a:t>Negative Weights</a:t>
            </a:r>
          </a:p>
        </p:txBody>
      </p:sp>
      <p:sp>
        <p:nvSpPr>
          <p:cNvPr id="2253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If some of the edges have negative weight, so long as there are no cycles with negative weight, the Bellman-Ford algorithm will find the minimum distance</a:t>
            </a:r>
          </a:p>
          <a:p>
            <a:pPr lvl="1"/>
            <a:endParaRPr lang="en-US" altLang="en-US" smtClean="0">
              <a:latin typeface="Arial" charset="0"/>
              <a:cs typeface="Arial" charset="0"/>
            </a:endParaRPr>
          </a:p>
          <a:p>
            <a:pPr lvl="1"/>
            <a:endParaRPr lang="en-US" altLang="en-US" smtClean="0">
              <a:latin typeface="Arial" charset="0"/>
              <a:cs typeface="Arial" charset="0"/>
            </a:endParaRPr>
          </a:p>
          <a:p>
            <a:pPr lvl="1"/>
            <a:endParaRPr lang="en-US" altLang="en-US" smtClean="0">
              <a:latin typeface="Arial" charset="0"/>
              <a:cs typeface="Arial" charset="0"/>
            </a:endParaRPr>
          </a:p>
          <a:p>
            <a:pPr lvl="1"/>
            <a:endParaRPr lang="en-US" altLang="en-US" smtClean="0">
              <a:latin typeface="Arial" charset="0"/>
              <a:cs typeface="Arial" charset="0"/>
            </a:endParaRPr>
          </a:p>
          <a:p>
            <a:pPr lvl="1"/>
            <a:r>
              <a:rPr lang="en-US" altLang="en-US" smtClean="0">
                <a:latin typeface="Arial" charset="0"/>
                <a:cs typeface="Arial" charset="0"/>
              </a:rPr>
              <a:t>It is slower than Dijkstra’s algorithm</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a:t>
            </a:r>
          </a:p>
        </p:txBody>
      </p:sp>
      <p:pic>
        <p:nvPicPr>
          <p:cNvPr id="22532" name="Picture 2" descr="C:\Users\dwharder\Desktop\dis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0400" y="2636838"/>
            <a:ext cx="2557463"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2275" y="4221163"/>
            <a:ext cx="6096000" cy="177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p:cNvSpPr txBox="1"/>
          <p:nvPr/>
        </p:nvSpPr>
        <p:spPr>
          <a:xfrm>
            <a:off x="6084888" y="6021388"/>
            <a:ext cx="1685925" cy="307975"/>
          </a:xfrm>
          <a:prstGeom prst="rect">
            <a:avLst/>
          </a:prstGeom>
          <a:noFill/>
        </p:spPr>
        <p:txBody>
          <a:bodyPr wrap="none">
            <a:spAutoFit/>
          </a:bodyPr>
          <a:lstStyle/>
          <a:p>
            <a:pPr>
              <a:defRPr/>
            </a:pPr>
            <a:r>
              <a:rPr lang="en-CA" sz="1400" dirty="0">
                <a:solidFill>
                  <a:schemeClr val="tx1">
                    <a:lumMod val="50000"/>
                    <a:lumOff val="50000"/>
                  </a:schemeClr>
                </a:solidFill>
              </a:rPr>
              <a:t>http://xkcd.com/69/</a:t>
            </a:r>
          </a:p>
        </p:txBody>
      </p:sp>
    </p:spTree>
    <p:extLst>
      <p:ext uri="{BB962C8B-B14F-4D97-AF65-F5344CB8AC3E}">
        <p14:creationId xmlns:p14="http://schemas.microsoft.com/office/powerpoint/2010/main" val="40558444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ltLang="en-US" smtClean="0">
                <a:latin typeface="Arial" charset="0"/>
                <a:cs typeface="Arial" charset="0"/>
              </a:rPr>
              <a:t>Shortest Path</a:t>
            </a:r>
          </a:p>
        </p:txBody>
      </p:sp>
      <p:sp>
        <p:nvSpPr>
          <p:cNvPr id="512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Given a weighted directed graph, one common problem is finding the shortest path between two given vertices</a:t>
            </a:r>
          </a:p>
          <a:p>
            <a:pPr lvl="1"/>
            <a:r>
              <a:rPr lang="en-US" altLang="en-US" smtClean="0">
                <a:latin typeface="Arial" charset="0"/>
                <a:cs typeface="Arial" charset="0"/>
              </a:rPr>
              <a:t>Recall that in a weighted graph, the </a:t>
            </a:r>
            <a:r>
              <a:rPr lang="en-US" altLang="en-US" i="1" smtClean="0">
                <a:latin typeface="Arial" charset="0"/>
                <a:cs typeface="Arial" charset="0"/>
              </a:rPr>
              <a:t>length </a:t>
            </a:r>
            <a:r>
              <a:rPr lang="en-US" altLang="en-US" smtClean="0">
                <a:latin typeface="Arial" charset="0"/>
                <a:cs typeface="Arial" charset="0"/>
              </a:rPr>
              <a:t>of a path is the sum of the weights of each of the edges in that path</a:t>
            </a:r>
          </a:p>
          <a:p>
            <a:endParaRPr lang="en-US" altLang="en-US" smtClean="0">
              <a:latin typeface="Arial" charset="0"/>
              <a:cs typeface="Arial" charset="0"/>
            </a:endParaRPr>
          </a:p>
        </p:txBody>
      </p:sp>
    </p:spTree>
    <p:extLst>
      <p:ext uri="{BB962C8B-B14F-4D97-AF65-F5344CB8AC3E}">
        <p14:creationId xmlns:p14="http://schemas.microsoft.com/office/powerpoint/2010/main" val="28810319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en-US" altLang="en-US" smtClean="0">
                <a:latin typeface="Arial" charset="0"/>
                <a:cs typeface="Arial" charset="0"/>
              </a:rPr>
              <a:t>Summary</a:t>
            </a:r>
          </a:p>
        </p:txBody>
      </p:sp>
      <p:sp>
        <p:nvSpPr>
          <p:cNvPr id="23555" name="Rectangle 3"/>
          <p:cNvSpPr>
            <a:spLocks noGrp="1" noChangeArrowheads="1"/>
          </p:cNvSpPr>
          <p:nvPr>
            <p:ph type="body" idx="1"/>
          </p:nvPr>
        </p:nvSpPr>
        <p:spPr/>
        <p:txBody>
          <a:bodyPr/>
          <a:lstStyle/>
          <a:p>
            <a:r>
              <a:rPr lang="en-US" altLang="en-US" smtClean="0">
                <a:latin typeface="Arial" charset="0"/>
                <a:cs typeface="Arial" charset="0"/>
              </a:rPr>
              <a:t>Given a weighted directed graph, we can find the shortest distance between two vertices by:</a:t>
            </a:r>
          </a:p>
          <a:p>
            <a:pPr lvl="1"/>
            <a:r>
              <a:rPr lang="en-US" altLang="en-US" smtClean="0">
                <a:latin typeface="Arial" charset="0"/>
                <a:cs typeface="Arial" charset="0"/>
              </a:rPr>
              <a:t>starting with a trivial path containing the initial vertex</a:t>
            </a:r>
          </a:p>
          <a:p>
            <a:pPr lvl="1"/>
            <a:r>
              <a:rPr lang="en-US" altLang="en-US" smtClean="0">
                <a:latin typeface="Arial" charset="0"/>
                <a:cs typeface="Arial" charset="0"/>
              </a:rPr>
              <a:t>growing this path by always going to the next vertex which has the shortest current path</a:t>
            </a:r>
          </a:p>
        </p:txBody>
      </p:sp>
    </p:spTree>
    <p:extLst>
      <p:ext uri="{BB962C8B-B14F-4D97-AF65-F5344CB8AC3E}">
        <p14:creationId xmlns:p14="http://schemas.microsoft.com/office/powerpoint/2010/main" val="14816399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FontTx/>
              <a:buNone/>
              <a:defRPr/>
            </a:pPr>
            <a:r>
              <a:rPr lang="en-US" sz="1400" dirty="0" smtClean="0">
                <a:latin typeface="Arial" charset="0"/>
                <a:cs typeface="Arial" charset="0"/>
              </a:rPr>
              <a:t>	Wikipedia, </a:t>
            </a:r>
            <a:r>
              <a:rPr lang="en-US" sz="1400" dirty="0">
                <a:latin typeface="Arial" charset="0"/>
                <a:cs typeface="Arial" charset="0"/>
              </a:rPr>
              <a:t>http://en.wikipedia.org/wiki/NP-complete</a:t>
            </a:r>
            <a:endParaRPr lang="en-US" sz="1400" dirty="0" smtClean="0">
              <a:latin typeface="Arial" charset="0"/>
              <a:cs typeface="Arial" charset="0"/>
            </a:endParaRPr>
          </a:p>
          <a:p>
            <a:pPr marL="533400" indent="-533400">
              <a:buFontTx/>
              <a:buNone/>
              <a:defRPr/>
            </a:pPr>
            <a:endParaRPr lang="en-US" sz="1400" dirty="0" smtClean="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altLang="en-US" smtClean="0">
                <a:latin typeface="Arial" charset="0"/>
                <a:cs typeface="Arial" charset="0"/>
              </a:rPr>
              <a:t>Shortest Path</a:t>
            </a:r>
          </a:p>
        </p:txBody>
      </p:sp>
      <p:sp>
        <p:nvSpPr>
          <p:cNvPr id="614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An appropriate comic taken from xkcd:</a:t>
            </a:r>
          </a:p>
          <a:p>
            <a:pPr lvl="1">
              <a:buFontTx/>
              <a:buNone/>
            </a:pPr>
            <a:r>
              <a:rPr lang="en-US" altLang="en-US" sz="1400" smtClean="0">
                <a:latin typeface="Arial" charset="0"/>
                <a:cs typeface="Arial" charset="0"/>
              </a:rPr>
              <a:t>	</a:t>
            </a:r>
            <a:r>
              <a:rPr lang="en-US" altLang="en-US" smtClean="0">
                <a:latin typeface="Arial" charset="0"/>
                <a:cs typeface="Arial" charset="0"/>
              </a:rPr>
              <a:t>“</a:t>
            </a:r>
            <a:r>
              <a:rPr lang="en-US" altLang="en-US" i="1" smtClean="0">
                <a:latin typeface="Arial" charset="0"/>
                <a:cs typeface="Arial" charset="0"/>
              </a:rPr>
              <a:t>A webcomic of romance, sarcasm, math, and language.</a:t>
            </a:r>
            <a:r>
              <a:rPr lang="en-US" altLang="en-US" smtClean="0">
                <a:latin typeface="Arial" charset="0"/>
                <a:cs typeface="Arial" charset="0"/>
              </a:rPr>
              <a:t>”</a:t>
            </a:r>
          </a:p>
        </p:txBody>
      </p:sp>
      <p:sp>
        <p:nvSpPr>
          <p:cNvPr id="6148" name="Text Box 5"/>
          <p:cNvSpPr txBox="1">
            <a:spLocks noChangeArrowheads="1"/>
          </p:cNvSpPr>
          <p:nvPr/>
        </p:nvSpPr>
        <p:spPr bwMode="auto">
          <a:xfrm>
            <a:off x="5724525" y="6021388"/>
            <a:ext cx="22288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buFontTx/>
              <a:buNone/>
            </a:pPr>
            <a:r>
              <a:rPr lang="en-US" altLang="en-US" sz="1800"/>
              <a:t>http://xkcd.com/342/</a:t>
            </a:r>
          </a:p>
        </p:txBody>
      </p:sp>
      <p:pic>
        <p:nvPicPr>
          <p:cNvPr id="6152" name="Picture 8" descr="C:\Users\dwharder\Desktop\1337_part_2 - Copy - Cop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4075" y="4175125"/>
            <a:ext cx="4371975" cy="177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50" name="Picture 9" descr="C:\Users\dwharder\Desktop\1337_part_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5100" y="2374900"/>
            <a:ext cx="4371975" cy="177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54" name="Picture 10" descr="C:\Users\dwharder\Desktop\1337_part_2 - Copy (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54550" y="2349500"/>
            <a:ext cx="4371975" cy="177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55" name="Picture 11" descr="C:\Users\dwharder\Desktop\1337_part_2 - Copy.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0338" y="4170363"/>
            <a:ext cx="4371975" cy="181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Oval 11"/>
          <p:cNvSpPr/>
          <p:nvPr/>
        </p:nvSpPr>
        <p:spPr>
          <a:xfrm>
            <a:off x="2266950" y="4137025"/>
            <a:ext cx="792163" cy="4318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CA"/>
          </a:p>
        </p:txBody>
      </p:sp>
      <p:sp>
        <p:nvSpPr>
          <p:cNvPr id="13" name="Oval 12"/>
          <p:cNvSpPr/>
          <p:nvPr/>
        </p:nvSpPr>
        <p:spPr>
          <a:xfrm>
            <a:off x="3563938" y="5411788"/>
            <a:ext cx="936625" cy="5762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CA"/>
          </a:p>
        </p:txBody>
      </p:sp>
      <p:sp>
        <p:nvSpPr>
          <p:cNvPr id="15" name="Oval 14"/>
          <p:cNvSpPr/>
          <p:nvPr/>
        </p:nvSpPr>
        <p:spPr>
          <a:xfrm>
            <a:off x="3419475" y="4508500"/>
            <a:ext cx="936625" cy="57626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CA"/>
          </a:p>
        </p:txBody>
      </p:sp>
      <p:sp>
        <p:nvSpPr>
          <p:cNvPr id="16" name="Oval 15"/>
          <p:cNvSpPr/>
          <p:nvPr/>
        </p:nvSpPr>
        <p:spPr>
          <a:xfrm>
            <a:off x="5902325" y="4830763"/>
            <a:ext cx="792163" cy="4318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CA"/>
          </a:p>
        </p:txBody>
      </p:sp>
      <p:sp>
        <p:nvSpPr>
          <p:cNvPr id="17" name="Oval 16"/>
          <p:cNvSpPr/>
          <p:nvPr/>
        </p:nvSpPr>
        <p:spPr>
          <a:xfrm>
            <a:off x="7885113" y="4652963"/>
            <a:ext cx="1079500" cy="4318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CA"/>
          </a:p>
        </p:txBody>
      </p:sp>
    </p:spTree>
    <p:extLst>
      <p:ext uri="{BB962C8B-B14F-4D97-AF65-F5344CB8AC3E}">
        <p14:creationId xmlns:p14="http://schemas.microsoft.com/office/powerpoint/2010/main" val="384018285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155"/>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6152"/>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61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5" grpId="0" animBg="1"/>
      <p:bldP spid="16"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en-US" altLang="en-US" smtClean="0">
                <a:latin typeface="Arial" charset="0"/>
                <a:cs typeface="Arial" charset="0"/>
              </a:rPr>
              <a:t>Shortest Path</a:t>
            </a:r>
          </a:p>
        </p:txBody>
      </p:sp>
      <p:sp>
        <p:nvSpPr>
          <p:cNvPr id="717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Given the graph we used in the previous topic, suppose we wish to find the shortest path from vertex 1 to vertex 13</a:t>
            </a:r>
          </a:p>
        </p:txBody>
      </p:sp>
      <p:pic>
        <p:nvPicPr>
          <p:cNvPr id="7172" name="Picture 6" descr="sp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5513" y="2349500"/>
            <a:ext cx="4481512" cy="226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838662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5" descr="sp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5513" y="2349500"/>
            <a:ext cx="4481512" cy="226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5" name="Rectangle 2"/>
          <p:cNvSpPr>
            <a:spLocks noGrp="1" noChangeArrowheads="1"/>
          </p:cNvSpPr>
          <p:nvPr>
            <p:ph type="title"/>
          </p:nvPr>
        </p:nvSpPr>
        <p:spPr/>
        <p:txBody>
          <a:bodyPr/>
          <a:lstStyle/>
          <a:p>
            <a:r>
              <a:rPr lang="en-US" altLang="en-US" smtClean="0">
                <a:latin typeface="Arial" charset="0"/>
                <a:cs typeface="Arial" charset="0"/>
              </a:rPr>
              <a:t>Shortest Path</a:t>
            </a:r>
          </a:p>
        </p:txBody>
      </p:sp>
      <p:sp>
        <p:nvSpPr>
          <p:cNvPr id="8196"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After some consideration, we may determine that the shortest path is as follows, with length 14</a:t>
            </a:r>
          </a:p>
          <a:p>
            <a:endParaRPr lang="en-US" altLang="en-US" smtClean="0">
              <a:latin typeface="Arial" charset="0"/>
              <a:cs typeface="Arial" charset="0"/>
            </a:endParaRPr>
          </a:p>
          <a:p>
            <a:endParaRPr lang="en-US" altLang="en-US" smtClean="0">
              <a:latin typeface="Arial" charset="0"/>
              <a:cs typeface="Arial" charset="0"/>
            </a:endParaRPr>
          </a:p>
          <a:p>
            <a:endParaRPr lang="en-US" altLang="en-US" smtClean="0">
              <a:latin typeface="Arial" charset="0"/>
              <a:cs typeface="Arial" charset="0"/>
            </a:endParaRPr>
          </a:p>
          <a:p>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Other paths exists, but they are longer</a:t>
            </a:r>
          </a:p>
        </p:txBody>
      </p:sp>
    </p:spTree>
    <p:extLst>
      <p:ext uri="{BB962C8B-B14F-4D97-AF65-F5344CB8AC3E}">
        <p14:creationId xmlns:p14="http://schemas.microsoft.com/office/powerpoint/2010/main" val="13823253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altLang="en-US" smtClean="0">
                <a:latin typeface="Arial" charset="0"/>
                <a:cs typeface="Arial" charset="0"/>
              </a:rPr>
              <a:t>Applications</a:t>
            </a:r>
          </a:p>
        </p:txBody>
      </p:sp>
      <p:sp>
        <p:nvSpPr>
          <p:cNvPr id="921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In circuit design, one application is circuit design:  the time it takes for a change in input to affect an output depends on the shortest path</a:t>
            </a:r>
          </a:p>
        </p:txBody>
      </p:sp>
      <p:pic>
        <p:nvPicPr>
          <p:cNvPr id="9220"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71775" y="2432050"/>
            <a:ext cx="3673475" cy="2259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1" name="Text Box 7"/>
          <p:cNvSpPr txBox="1">
            <a:spLocks noChangeArrowheads="1"/>
          </p:cNvSpPr>
          <p:nvPr/>
        </p:nvSpPr>
        <p:spPr bwMode="auto">
          <a:xfrm>
            <a:off x="4859338" y="4810125"/>
            <a:ext cx="147955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US" altLang="en-US" sz="1200">
                <a:solidFill>
                  <a:srgbClr val="C0C0C0"/>
                </a:solidFill>
              </a:rPr>
              <a:t>http://www.hp.com/</a:t>
            </a:r>
          </a:p>
        </p:txBody>
      </p:sp>
    </p:spTree>
    <p:extLst>
      <p:ext uri="{BB962C8B-B14F-4D97-AF65-F5344CB8AC3E}">
        <p14:creationId xmlns:p14="http://schemas.microsoft.com/office/powerpoint/2010/main" val="24321381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altLang="en-US" smtClean="0">
                <a:latin typeface="Arial" charset="0"/>
                <a:cs typeface="Arial" charset="0"/>
              </a:rPr>
              <a:t>Applications</a:t>
            </a:r>
          </a:p>
        </p:txBody>
      </p:sp>
      <p:sp>
        <p:nvSpPr>
          <p:cNvPr id="1024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Internet is a collection of interconnected computer networks</a:t>
            </a:r>
          </a:p>
          <a:p>
            <a:pPr lvl="1"/>
            <a:r>
              <a:rPr lang="en-US" altLang="en-US" smtClean="0">
                <a:latin typeface="Arial" charset="0"/>
                <a:cs typeface="Arial" charset="0"/>
              </a:rPr>
              <a:t>Information is passed through </a:t>
            </a:r>
            <a:r>
              <a:rPr lang="en-US" altLang="en-US" i="1" smtClean="0">
                <a:latin typeface="Arial" charset="0"/>
                <a:cs typeface="Arial" charset="0"/>
              </a:rPr>
              <a:t>packets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Packets are passed from the source, through routers, to their destination</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Routers are connected to either:</a:t>
            </a:r>
          </a:p>
          <a:p>
            <a:pPr lvl="1"/>
            <a:r>
              <a:rPr lang="en-US" altLang="en-US" smtClean="0">
                <a:latin typeface="Arial" charset="0"/>
                <a:cs typeface="Arial" charset="0"/>
              </a:rPr>
              <a:t>individual computers, or</a:t>
            </a:r>
          </a:p>
          <a:p>
            <a:pPr lvl="1"/>
            <a:r>
              <a:rPr lang="en-US" altLang="en-US" smtClean="0">
                <a:latin typeface="Arial" charset="0"/>
                <a:cs typeface="Arial" charset="0"/>
              </a:rPr>
              <a:t>other routers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These may be represented as graphs</a:t>
            </a:r>
          </a:p>
        </p:txBody>
      </p:sp>
    </p:spTree>
    <p:extLst>
      <p:ext uri="{BB962C8B-B14F-4D97-AF65-F5344CB8AC3E}">
        <p14:creationId xmlns:p14="http://schemas.microsoft.com/office/powerpoint/2010/main" val="12782893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59163" y="1165225"/>
            <a:ext cx="5576887" cy="5576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7" name="Rectangle 2"/>
          <p:cNvSpPr>
            <a:spLocks noGrp="1" noChangeArrowheads="1"/>
          </p:cNvSpPr>
          <p:nvPr>
            <p:ph type="title"/>
          </p:nvPr>
        </p:nvSpPr>
        <p:spPr/>
        <p:txBody>
          <a:bodyPr/>
          <a:lstStyle/>
          <a:p>
            <a:r>
              <a:rPr lang="en-US" altLang="en-US" smtClean="0">
                <a:latin typeface="Arial" charset="0"/>
                <a:cs typeface="Arial" charset="0"/>
              </a:rPr>
              <a:t>Applications</a:t>
            </a:r>
          </a:p>
        </p:txBody>
      </p:sp>
      <p:sp>
        <p:nvSpPr>
          <p:cNvPr id="11268"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A visualization of the</a:t>
            </a:r>
            <a:br>
              <a:rPr lang="en-US" altLang="en-US" smtClean="0">
                <a:latin typeface="Arial" charset="0"/>
                <a:cs typeface="Arial" charset="0"/>
              </a:rPr>
            </a:br>
            <a:r>
              <a:rPr lang="en-US" altLang="en-US" smtClean="0">
                <a:latin typeface="Arial" charset="0"/>
                <a:cs typeface="Arial" charset="0"/>
              </a:rPr>
              <a:t>graph of the routers</a:t>
            </a:r>
            <a:br>
              <a:rPr lang="en-US" altLang="en-US" smtClean="0">
                <a:latin typeface="Arial" charset="0"/>
                <a:cs typeface="Arial" charset="0"/>
              </a:rPr>
            </a:br>
            <a:r>
              <a:rPr lang="en-US" altLang="en-US" smtClean="0">
                <a:latin typeface="Arial" charset="0"/>
                <a:cs typeface="Arial" charset="0"/>
              </a:rPr>
              <a:t>and their various</a:t>
            </a:r>
            <a:br>
              <a:rPr lang="en-US" altLang="en-US" smtClean="0">
                <a:latin typeface="Arial" charset="0"/>
                <a:cs typeface="Arial" charset="0"/>
              </a:rPr>
            </a:br>
            <a:r>
              <a:rPr lang="en-US" altLang="en-US" smtClean="0">
                <a:latin typeface="Arial" charset="0"/>
                <a:cs typeface="Arial" charset="0"/>
              </a:rPr>
              <a:t>connections through</a:t>
            </a:r>
            <a:br>
              <a:rPr lang="en-US" altLang="en-US" smtClean="0">
                <a:latin typeface="Arial" charset="0"/>
                <a:cs typeface="Arial" charset="0"/>
              </a:rPr>
            </a:br>
            <a:r>
              <a:rPr lang="en-US" altLang="en-US" smtClean="0">
                <a:latin typeface="Arial" charset="0"/>
                <a:cs typeface="Arial" charset="0"/>
              </a:rPr>
              <a:t>a portion of the</a:t>
            </a:r>
            <a:br>
              <a:rPr lang="en-US" altLang="en-US" smtClean="0">
                <a:latin typeface="Arial" charset="0"/>
                <a:cs typeface="Arial" charset="0"/>
              </a:rPr>
            </a:br>
            <a:r>
              <a:rPr lang="en-US" altLang="en-US" smtClean="0">
                <a:latin typeface="Arial" charset="0"/>
                <a:cs typeface="Arial" charset="0"/>
              </a:rPr>
              <a:t>Internet</a:t>
            </a:r>
          </a:p>
          <a:p>
            <a:pPr>
              <a:buFontTx/>
              <a:buNone/>
            </a:pPr>
            <a:endParaRPr lang="en-US" altLang="en-US" sz="1800" smtClean="0">
              <a:latin typeface="Arial" charset="0"/>
              <a:cs typeface="Arial" charset="0"/>
            </a:endParaRPr>
          </a:p>
          <a:p>
            <a:pPr>
              <a:buFontTx/>
              <a:buNone/>
            </a:pPr>
            <a:endParaRPr lang="en-US" altLang="en-US" sz="1800" smtClean="0">
              <a:latin typeface="Arial" charset="0"/>
              <a:cs typeface="Arial" charset="0"/>
            </a:endParaRPr>
          </a:p>
          <a:p>
            <a:pPr>
              <a:buFontTx/>
              <a:buNone/>
            </a:pPr>
            <a:endParaRPr lang="en-US" altLang="en-US" sz="1800" smtClean="0">
              <a:latin typeface="Arial" charset="0"/>
              <a:cs typeface="Arial" charset="0"/>
            </a:endParaRPr>
          </a:p>
          <a:p>
            <a:pPr>
              <a:buFontTx/>
              <a:buNone/>
            </a:pPr>
            <a:endParaRPr lang="en-US" altLang="en-US" sz="1800" smtClean="0">
              <a:latin typeface="Arial" charset="0"/>
              <a:cs typeface="Arial" charset="0"/>
            </a:endParaRPr>
          </a:p>
          <a:p>
            <a:pPr>
              <a:buFontTx/>
              <a:buNone/>
            </a:pPr>
            <a:endParaRPr lang="en-US" altLang="en-US" sz="1800" smtClean="0">
              <a:latin typeface="Arial" charset="0"/>
              <a:cs typeface="Arial" charset="0"/>
            </a:endParaRPr>
          </a:p>
          <a:p>
            <a:pPr>
              <a:buFontTx/>
              <a:buNone/>
            </a:pPr>
            <a:endParaRPr lang="en-US" altLang="en-US" sz="1800" smtClean="0">
              <a:latin typeface="Arial" charset="0"/>
              <a:cs typeface="Arial" charset="0"/>
            </a:endParaRPr>
          </a:p>
          <a:p>
            <a:pPr>
              <a:buFontTx/>
              <a:buNone/>
            </a:pPr>
            <a:endParaRPr lang="en-US" altLang="en-US" sz="1800" smtClean="0">
              <a:latin typeface="Arial" charset="0"/>
              <a:cs typeface="Arial" charset="0"/>
            </a:endParaRPr>
          </a:p>
          <a:p>
            <a:pPr>
              <a:buFontTx/>
              <a:buNone/>
            </a:pPr>
            <a:endParaRPr lang="en-US" altLang="en-US" sz="1800" smtClean="0">
              <a:latin typeface="Arial" charset="0"/>
              <a:cs typeface="Arial" charset="0"/>
            </a:endParaRPr>
          </a:p>
          <a:p>
            <a:pPr>
              <a:buFontTx/>
              <a:buNone/>
            </a:pPr>
            <a:r>
              <a:rPr lang="en-US" altLang="en-US" sz="1800" smtClean="0">
                <a:solidFill>
                  <a:srgbClr val="969696"/>
                </a:solidFill>
                <a:latin typeface="Arial" charset="0"/>
                <a:cs typeface="Arial" charset="0"/>
              </a:rPr>
              <a:t>                                                http://en.wikipedia.org/wiki/Internet</a:t>
            </a:r>
          </a:p>
        </p:txBody>
      </p:sp>
    </p:spTree>
    <p:extLst>
      <p:ext uri="{BB962C8B-B14F-4D97-AF65-F5344CB8AC3E}">
        <p14:creationId xmlns:p14="http://schemas.microsoft.com/office/powerpoint/2010/main" val="17942565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altLang="en-US" smtClean="0">
                <a:latin typeface="Arial" charset="0"/>
                <a:cs typeface="Arial" charset="0"/>
              </a:rPr>
              <a:t>Applications</a:t>
            </a:r>
          </a:p>
        </p:txBody>
      </p:sp>
      <p:sp>
        <p:nvSpPr>
          <p:cNvPr id="1229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path a packet takes depends on the IP address</a:t>
            </a:r>
          </a:p>
          <a:p>
            <a:pPr>
              <a:buFont typeface="Arial" charset="0"/>
              <a:buNone/>
            </a:pPr>
            <a:r>
              <a:rPr lang="en-US" altLang="en-US" smtClean="0">
                <a:latin typeface="Arial" charset="0"/>
                <a:cs typeface="Arial" charset="0"/>
              </a:rPr>
              <a:t>	Metrics for measuring the shortest path may include:</a:t>
            </a:r>
          </a:p>
          <a:p>
            <a:pPr lvl="1"/>
            <a:r>
              <a:rPr lang="en-US" altLang="en-US" smtClean="0">
                <a:latin typeface="Arial" charset="0"/>
                <a:cs typeface="Arial" charset="0"/>
              </a:rPr>
              <a:t>low latency (minimize time), or</a:t>
            </a:r>
          </a:p>
          <a:p>
            <a:pPr lvl="1"/>
            <a:r>
              <a:rPr lang="en-US" altLang="en-US" smtClean="0">
                <a:latin typeface="Arial" charset="0"/>
                <a:cs typeface="Arial" charset="0"/>
              </a:rPr>
              <a:t>minimum hop count (all edges have weight 1)</a:t>
            </a:r>
          </a:p>
        </p:txBody>
      </p:sp>
    </p:spTree>
    <p:extLst>
      <p:ext uri="{BB962C8B-B14F-4D97-AF65-F5344CB8AC3E}">
        <p14:creationId xmlns:p14="http://schemas.microsoft.com/office/powerpoint/2010/main" val="3439127644"/>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18852</TotalTime>
  <Words>109</Words>
  <Application>Microsoft Office PowerPoint</Application>
  <PresentationFormat>On-screen Show (4:3)</PresentationFormat>
  <Paragraphs>147</Paragraphs>
  <Slides>21</Slides>
  <Notes>19</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Custom Design</vt:lpstr>
      <vt:lpstr>PowerPoint Presentation</vt:lpstr>
      <vt:lpstr>Shortest Path</vt:lpstr>
      <vt:lpstr>Shortest Path</vt:lpstr>
      <vt:lpstr>Shortest Path</vt:lpstr>
      <vt:lpstr>Shortest Path</vt:lpstr>
      <vt:lpstr>Applications</vt:lpstr>
      <vt:lpstr>Applications</vt:lpstr>
      <vt:lpstr>Applications</vt:lpstr>
      <vt:lpstr>Applications</vt:lpstr>
      <vt:lpstr>Applications</vt:lpstr>
      <vt:lpstr>Applications</vt:lpstr>
      <vt:lpstr>Applications</vt:lpstr>
      <vt:lpstr>Applications</vt:lpstr>
      <vt:lpstr>Shortest Path</vt:lpstr>
      <vt:lpstr>Shortest Path</vt:lpstr>
      <vt:lpstr>Algorithms</vt:lpstr>
      <vt:lpstr>Dijkstra’s algorithm</vt:lpstr>
      <vt:lpstr>Triangle Inequality</vt:lpstr>
      <vt:lpstr>Negative Weights</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1369</cp:revision>
  <dcterms:created xsi:type="dcterms:W3CDTF">2009-09-11T23:00:44Z</dcterms:created>
  <dcterms:modified xsi:type="dcterms:W3CDTF">2014-04-09T20:20:52Z</dcterms:modified>
</cp:coreProperties>
</file>

<file path=docProps/thumbnail.jpeg>
</file>